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7" r:id="rId5"/>
    <p:sldId id="259" r:id="rId6"/>
    <p:sldId id="260" r:id="rId7"/>
    <p:sldId id="261" r:id="rId8"/>
    <p:sldId id="266" r:id="rId9"/>
    <p:sldId id="275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2DE20B-03CB-D6B2-2322-19444952776A}" v="33" dt="2026-04-24T16:32:06.7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-14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356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441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4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90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079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1636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774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181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77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137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652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1326B-8A3A-CD4F-91D0-B31DCC165EE2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5DC55-C863-3A42-987B-EFF4E42797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95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hyperlink" Target="https://www.littlewandlelettersandsounds.org.uk/resources/for-parents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L5YUCPyC5I?feature=oembed" TargetMode="External"/><Relationship Id="rId6" Type="http://schemas.openxmlformats.org/officeDocument/2006/relationships/image" Target="../media/image7.png"/><Relationship Id="rId5" Type="http://schemas.openxmlformats.org/officeDocument/2006/relationships/hyperlink" Target="https://www.littlewandlelettersandsounds.org.uk/resources/for-parents/" TargetMode="Externa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tiff"/><Relationship Id="rId5" Type="http://schemas.openxmlformats.org/officeDocument/2006/relationships/image" Target="../media/image15.tiff"/><Relationship Id="rId4" Type="http://schemas.openxmlformats.org/officeDocument/2006/relationships/image" Target="../media/image14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3" Type="http://schemas.openxmlformats.org/officeDocument/2006/relationships/image" Target="../media/image3.png"/><Relationship Id="rId7" Type="http://schemas.openxmlformats.org/officeDocument/2006/relationships/image" Target="../media/image21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tiff"/><Relationship Id="rId4" Type="http://schemas.openxmlformats.org/officeDocument/2006/relationships/image" Target="../media/image18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info@kilmorie.lewisham.sch.uk" TargetMode="External"/><Relationship Id="rId4" Type="http://schemas.openxmlformats.org/officeDocument/2006/relationships/hyperlink" Target="https://www.littlewandlelettersandsounds.org.uk/resources/for-par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37392" y="1897982"/>
            <a:ext cx="7756269" cy="212365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5400" dirty="0">
                <a:solidFill>
                  <a:srgbClr val="3366FF"/>
                </a:solidFill>
                <a:latin typeface="Arial"/>
                <a:cs typeface="Arial"/>
              </a:rPr>
              <a:t>Parent Workshop:</a:t>
            </a:r>
          </a:p>
          <a:p>
            <a:pPr algn="ctr"/>
            <a:r>
              <a:rPr lang="en-US" sz="5400" dirty="0">
                <a:solidFill>
                  <a:srgbClr val="3366FF"/>
                </a:solidFill>
                <a:latin typeface="Arial"/>
                <a:cs typeface="Arial"/>
              </a:rPr>
              <a:t>Phonics and Reading </a:t>
            </a:r>
          </a:p>
          <a:p>
            <a:pPr algn="ctr"/>
            <a:r>
              <a:rPr lang="en-US" sz="2400">
                <a:solidFill>
                  <a:srgbClr val="3366FF"/>
                </a:solidFill>
                <a:latin typeface="Arial"/>
                <a:cs typeface="Arial"/>
              </a:rPr>
              <a:t>2026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7631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 txBox="1">
            <a:spLocks/>
          </p:cNvSpPr>
          <p:nvPr/>
        </p:nvSpPr>
        <p:spPr>
          <a:xfrm>
            <a:off x="479376" y="1916832"/>
            <a:ext cx="3048402" cy="4392488"/>
          </a:xfrm>
          <a:prstGeom prst="rect">
            <a:avLst/>
          </a:prstGeom>
        </p:spPr>
        <p:txBody>
          <a:bodyPr vert="horz" lIns="91440" tIns="45720" rIns="91440" bIns="45720" rtlCol="0" anchor="ctr" anchorCtr="0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tx1"/>
                </a:solidFill>
                <a:latin typeface="Arial"/>
                <a:cs typeface="Arial"/>
              </a:rPr>
              <a:t>Our school has chosen </a:t>
            </a:r>
            <a:br>
              <a:rPr lang="en-GB" sz="2400" dirty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GB" sz="2400" i="1" dirty="0">
                <a:solidFill>
                  <a:schemeClr val="tx1"/>
                </a:solidFill>
                <a:latin typeface="Arial"/>
                <a:cs typeface="Arial"/>
              </a:rPr>
              <a:t>Little </a:t>
            </a:r>
            <a:r>
              <a:rPr lang="en-GB" sz="2400" i="1" dirty="0" err="1">
                <a:solidFill>
                  <a:schemeClr val="tx1"/>
                </a:solidFill>
                <a:latin typeface="Arial"/>
                <a:cs typeface="Arial"/>
              </a:rPr>
              <a:t>Wandle</a:t>
            </a:r>
            <a:r>
              <a:rPr lang="en-GB" sz="2400" i="1" dirty="0">
                <a:solidFill>
                  <a:schemeClr val="tx1"/>
                </a:solidFill>
                <a:latin typeface="Arial"/>
                <a:cs typeface="Arial"/>
              </a:rPr>
              <a:t> Letters and Sounds Revised</a:t>
            </a:r>
            <a:r>
              <a:rPr lang="en-GB" sz="2400" dirty="0">
                <a:solidFill>
                  <a:schemeClr val="tx1"/>
                </a:solidFill>
                <a:latin typeface="Arial"/>
                <a:cs typeface="Arial"/>
              </a:rPr>
              <a:t> as our systematic, synthetic phonics (SSP) programme to teach early reading and spelling. </a:t>
            </a: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96333" y="1340768"/>
            <a:ext cx="9793088" cy="1152128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3366FF"/>
                </a:solidFill>
                <a:latin typeface="Arial"/>
                <a:cs typeface="Arial"/>
              </a:rPr>
              <a:t>Little </a:t>
            </a:r>
            <a:r>
              <a:rPr lang="en-GB" sz="3600" dirty="0" err="1">
                <a:solidFill>
                  <a:srgbClr val="3366FF"/>
                </a:solidFill>
                <a:latin typeface="Arial"/>
                <a:cs typeface="Arial"/>
              </a:rPr>
              <a:t>Wandle</a:t>
            </a:r>
            <a:r>
              <a:rPr lang="en-GB" sz="3600" dirty="0">
                <a:solidFill>
                  <a:srgbClr val="3366FF"/>
                </a:solidFill>
                <a:latin typeface="Arial"/>
                <a:cs typeface="Arial"/>
              </a:rPr>
              <a:t> Letters and Sounds Revised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8159" y="2551832"/>
            <a:ext cx="5108080" cy="3205501"/>
          </a:xfrm>
          <a:prstGeom prst="roundRect">
            <a:avLst>
              <a:gd name="adj" fmla="val 2638"/>
            </a:avLst>
          </a:prstGeom>
        </p:spPr>
      </p:pic>
      <p:pic>
        <p:nvPicPr>
          <p:cNvPr id="10" name="Picture 9" descr="cropped-letters-sounds-revised-logo-150x150-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9119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1546" y="342975"/>
            <a:ext cx="2262711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Phonics</a:t>
            </a:r>
          </a:p>
        </p:txBody>
      </p:sp>
      <p:pic>
        <p:nvPicPr>
          <p:cNvPr id="7" name="Picture 6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0209" y="1747783"/>
            <a:ext cx="87121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/>
                <a:cs typeface="Arial"/>
              </a:rPr>
              <a:t> ‘Little Wandle Letters and Sounds Revised’ is a complete systematic synthetic phonics programme.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solidFill>
                  <a:srgbClr val="3366FF"/>
                </a:solidFill>
                <a:latin typeface="Arial"/>
                <a:cs typeface="Arial"/>
              </a:rPr>
              <a:t>Which Year Groups?</a:t>
            </a:r>
          </a:p>
          <a:p>
            <a:r>
              <a:rPr lang="en-US" sz="2000" dirty="0">
                <a:latin typeface="Arial"/>
                <a:cs typeface="Arial"/>
              </a:rPr>
              <a:t>Reception, Year 1 and the Autumn term (September </a:t>
            </a:r>
            <a:r>
              <a:rPr lang="mr-IN" sz="2000" dirty="0">
                <a:latin typeface="Arial"/>
                <a:cs typeface="Arial"/>
              </a:rPr>
              <a:t>–</a:t>
            </a:r>
            <a:r>
              <a:rPr lang="en-US" sz="2000" dirty="0">
                <a:latin typeface="Arial"/>
                <a:cs typeface="Arial"/>
              </a:rPr>
              <a:t> December) of Year 2.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solidFill>
                  <a:srgbClr val="3366FF"/>
                </a:solidFill>
                <a:latin typeface="Arial"/>
                <a:cs typeface="Arial"/>
              </a:rPr>
              <a:t>What does it involve?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5 whole class phonics lessons per week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Use of mnemonics, phrases and flashcards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3 reading sessions per week in a group of 6 children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Additional support and reading sessions for those that need it</a:t>
            </a:r>
          </a:p>
          <a:p>
            <a:pPr marL="342900" indent="-342900">
              <a:buFont typeface="Arial"/>
              <a:buChar char="•"/>
            </a:pPr>
            <a:r>
              <a:rPr lang="en-US" sz="2000" dirty="0">
                <a:latin typeface="Arial"/>
                <a:cs typeface="Arial"/>
              </a:rPr>
              <a:t>Reading at home with your support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87322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85" y="179120"/>
            <a:ext cx="6295142" cy="1152128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What parents and carers need to know about phonics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9662" y="1520168"/>
            <a:ext cx="828883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Key vocabulary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How to pronounce each sound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  <p:pic>
        <p:nvPicPr>
          <p:cNvPr id="8" name="Picture 7" descr="Screenshot 2022-10-15 at 17.13.2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2" y="2034360"/>
            <a:ext cx="5585060" cy="2068541"/>
          </a:xfrm>
          <a:prstGeom prst="rect">
            <a:avLst/>
          </a:prstGeom>
        </p:spPr>
      </p:pic>
      <p:pic>
        <p:nvPicPr>
          <p:cNvPr id="9" name="Picture 8" descr="Screenshot 2022-10-15 at 17.14.13.p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2" y="4531497"/>
            <a:ext cx="6336108" cy="1882318"/>
          </a:xfrm>
          <a:prstGeom prst="rect">
            <a:avLst/>
          </a:prstGeom>
        </p:spPr>
      </p:pic>
      <p:pic>
        <p:nvPicPr>
          <p:cNvPr id="11" name="Picture 10" descr="cropped-letters-sounds-revised-logo-150x150-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609" y="1085081"/>
            <a:ext cx="1426781" cy="14267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94722" y="2711627"/>
            <a:ext cx="2985412" cy="1754327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Find all these videos and a glossary </a:t>
            </a:r>
            <a:r>
              <a:rPr lang="en-US" dirty="0" err="1">
                <a:latin typeface="Arial"/>
                <a:cs typeface="Arial"/>
              </a:rPr>
              <a:t>on:</a:t>
            </a:r>
            <a:r>
              <a:rPr lang="en-US" dirty="0" err="1">
                <a:latin typeface="Arial"/>
                <a:cs typeface="Arial"/>
                <a:hlinkClick r:id="rId4"/>
              </a:rPr>
              <a:t>https</a:t>
            </a:r>
            <a:r>
              <a:rPr lang="en-US" dirty="0">
                <a:latin typeface="Arial"/>
                <a:cs typeface="Arial"/>
                <a:hlinkClick r:id="rId4"/>
              </a:rPr>
              <a:t>://www.littlewandlelettersandsounds.org.uk/resources/for-parents/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81402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72205" y="97129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3366FF"/>
                </a:solidFill>
              </a:rPr>
              <a:t>Parent and Carer Task</a:t>
            </a:r>
          </a:p>
        </p:txBody>
      </p:sp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8484" y="1577654"/>
            <a:ext cx="8761649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How many phonemes in the words...</a:t>
            </a:r>
          </a:p>
          <a:p>
            <a:endParaRPr lang="en-US" sz="2400" dirty="0">
              <a:latin typeface="Arial"/>
              <a:cs typeface="Arial"/>
            </a:endParaRPr>
          </a:p>
          <a:p>
            <a:r>
              <a:rPr lang="en-US" sz="4800" dirty="0">
                <a:latin typeface="Arial"/>
                <a:cs typeface="Arial"/>
              </a:rPr>
              <a:t>bake     ladder     shock    bank</a:t>
            </a:r>
          </a:p>
          <a:p>
            <a:endParaRPr lang="en-US" sz="4800" dirty="0">
              <a:latin typeface="Arial"/>
              <a:cs typeface="Arial"/>
            </a:endParaRPr>
          </a:p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How many digraphs in the words...</a:t>
            </a: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r>
              <a:rPr lang="en-US" sz="4800" dirty="0">
                <a:solidFill>
                  <a:prstClr val="black"/>
                </a:solidFill>
                <a:latin typeface="Arial"/>
                <a:cs typeface="Arial"/>
              </a:rPr>
              <a:t>thanks     shower     lunch</a:t>
            </a:r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83966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072205" y="9712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3366FF"/>
                </a:solidFill>
              </a:rPr>
              <a:t>Parent and Carer Task</a:t>
            </a:r>
            <a:br>
              <a:rPr lang="en-US" dirty="0">
                <a:solidFill>
                  <a:srgbClr val="3366FF"/>
                </a:solidFill>
              </a:rPr>
            </a:br>
            <a:r>
              <a:rPr lang="en-US" dirty="0">
                <a:solidFill>
                  <a:srgbClr val="3366FF"/>
                </a:solidFill>
              </a:rPr>
              <a:t>Answers</a:t>
            </a:r>
          </a:p>
        </p:txBody>
      </p:sp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8484" y="1577654"/>
            <a:ext cx="8761649" cy="48936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How many phonemes in the words...</a:t>
            </a:r>
          </a:p>
          <a:p>
            <a:endParaRPr lang="en-US" sz="2400" dirty="0">
              <a:latin typeface="Arial"/>
              <a:cs typeface="Arial"/>
            </a:endParaRPr>
          </a:p>
          <a:p>
            <a:r>
              <a:rPr lang="en-US" sz="4800">
                <a:latin typeface="Arial"/>
                <a:cs typeface="Arial"/>
              </a:rPr>
              <a:t>bake     ladder     shock    bank</a:t>
            </a:r>
          </a:p>
          <a:p>
            <a:endParaRPr lang="en-US" sz="4800" dirty="0">
              <a:latin typeface="Arial"/>
              <a:cs typeface="Arial"/>
            </a:endParaRPr>
          </a:p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How many digraphs in the words...</a:t>
            </a: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r>
              <a:rPr lang="en-US" sz="4800" dirty="0">
                <a:solidFill>
                  <a:prstClr val="black"/>
                </a:solidFill>
                <a:latin typeface="Arial"/>
                <a:cs typeface="Arial"/>
              </a:rPr>
              <a:t>thanks     shower     lunch</a:t>
            </a:r>
            <a:endParaRPr lang="en-US" sz="2400" dirty="0">
              <a:solidFill>
                <a:prstClr val="black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2996863" y="3110625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48636" y="3110625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061547" y="3106067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6017689" y="3106067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987056" y="3101509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18484" y="5674472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65625" y="5674472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996863" y="5674472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286300" y="5674964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48856" y="5674964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62054" y="5624810"/>
            <a:ext cx="59937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385311" y="3101509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937293" y="3110625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2407183" y="3101509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2768531" y="3101509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5741966" y="3067819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326023" y="3067819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7669057" y="3067819"/>
            <a:ext cx="228332" cy="22315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 29"/>
          <p:cNvSpPr/>
          <p:nvPr/>
        </p:nvSpPr>
        <p:spPr>
          <a:xfrm>
            <a:off x="827705" y="3008839"/>
            <a:ext cx="690247" cy="729625"/>
          </a:xfrm>
          <a:custGeom>
            <a:avLst/>
            <a:gdLst>
              <a:gd name="connsiteX0" fmla="*/ 0 w 690247"/>
              <a:gd name="connsiteY0" fmla="*/ 58979 h 729625"/>
              <a:gd name="connsiteX1" fmla="*/ 142708 w 690247"/>
              <a:gd name="connsiteY1" fmla="*/ 729618 h 729625"/>
              <a:gd name="connsiteX2" fmla="*/ 642185 w 690247"/>
              <a:gd name="connsiteY2" fmla="*/ 73248 h 729625"/>
              <a:gd name="connsiteX3" fmla="*/ 642185 w 690247"/>
              <a:gd name="connsiteY3" fmla="*/ 44710 h 72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0247" h="729625">
                <a:moveTo>
                  <a:pt x="0" y="58979"/>
                </a:moveTo>
                <a:cubicBezTo>
                  <a:pt x="17838" y="393109"/>
                  <a:pt x="35677" y="727240"/>
                  <a:pt x="142708" y="729618"/>
                </a:cubicBezTo>
                <a:cubicBezTo>
                  <a:pt x="249739" y="731996"/>
                  <a:pt x="558939" y="187399"/>
                  <a:pt x="642185" y="73248"/>
                </a:cubicBezTo>
                <a:cubicBezTo>
                  <a:pt x="725431" y="-40903"/>
                  <a:pt x="683808" y="1903"/>
                  <a:pt x="642185" y="44710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18484" y="2011918"/>
            <a:ext cx="850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8000"/>
                </a:solidFill>
              </a:rPr>
              <a:t>        3						4					3					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8484" y="5948081"/>
            <a:ext cx="71075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8000"/>
                </a:solidFill>
              </a:rPr>
              <a:t>        2						3						1			</a:t>
            </a:r>
          </a:p>
        </p:txBody>
      </p:sp>
    </p:spTree>
    <p:extLst>
      <p:ext uri="{BB962C8B-B14F-4D97-AF65-F5344CB8AC3E}">
        <p14:creationId xmlns:p14="http://schemas.microsoft.com/office/powerpoint/2010/main" val="36665688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3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 txBox="1">
            <a:spLocks/>
          </p:cNvSpPr>
          <p:nvPr/>
        </p:nvSpPr>
        <p:spPr>
          <a:xfrm>
            <a:off x="218485" y="179120"/>
            <a:ext cx="6295142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>
                <a:solidFill>
                  <a:srgbClr val="3366FF"/>
                </a:solidFill>
                <a:latin typeface="Arial"/>
                <a:cs typeface="Arial"/>
              </a:rPr>
              <a:t>What parents and carers need to know about phonics</a:t>
            </a:r>
            <a:endParaRPr lang="en-GB" sz="4000" dirty="0">
              <a:solidFill>
                <a:srgbClr val="3366FF"/>
              </a:solidFill>
              <a:latin typeface="Arial"/>
              <a:cs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8485" y="1577654"/>
            <a:ext cx="8288830" cy="563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How to blend sounds to read words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What tricky words are and how we teach them</a:t>
            </a: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  <p:pic>
        <p:nvPicPr>
          <p:cNvPr id="8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42797611-F16B-2043-A6FF-3370387230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53175" y="2127334"/>
            <a:ext cx="3042504" cy="17190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55236" y="2076951"/>
            <a:ext cx="50798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Some children learn to blend really quickly, and others take a little longer. If your child is finding it difficult, ask your child’s teacher for ways to help at home.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>
                <a:latin typeface="Arial"/>
                <a:cs typeface="Arial"/>
              </a:rPr>
              <a:t>Find all these videos and support guides on </a:t>
            </a:r>
            <a:r>
              <a:rPr lang="en-US" dirty="0">
                <a:latin typeface="Arial"/>
                <a:cs typeface="Arial"/>
                <a:hlinkClick r:id="rId5"/>
              </a:rPr>
              <a:t>https://</a:t>
            </a:r>
            <a:r>
              <a:rPr lang="en-US" dirty="0" err="1">
                <a:latin typeface="Arial"/>
                <a:cs typeface="Arial"/>
                <a:hlinkClick r:id="rId5"/>
              </a:rPr>
              <a:t>www.littlewandlelettersandsounds.org.uk</a:t>
            </a:r>
            <a:r>
              <a:rPr lang="en-US" dirty="0">
                <a:latin typeface="Arial"/>
                <a:cs typeface="Arial"/>
                <a:hlinkClick r:id="rId5"/>
              </a:rPr>
              <a:t>/resources/for-parents/</a:t>
            </a:r>
            <a:endParaRPr lang="en-US" dirty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</p:txBody>
      </p:sp>
      <p:pic>
        <p:nvPicPr>
          <p:cNvPr id="10" name="Picture 9" descr="Screenshot 2022-10-15 at 17.23.57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2067" y="4385275"/>
            <a:ext cx="1892979" cy="1749813"/>
          </a:xfrm>
          <a:prstGeom prst="rect">
            <a:avLst/>
          </a:prstGeom>
        </p:spPr>
      </p:pic>
      <p:pic>
        <p:nvPicPr>
          <p:cNvPr id="11" name="Picture 10" descr="cropped-letters-sounds-revised-logo-150x150-1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85" y="5325276"/>
            <a:ext cx="1426781" cy="14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964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486" y="122891"/>
            <a:ext cx="3805771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Teaching Order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88634" y="1027277"/>
            <a:ext cx="4091500" cy="3522625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sp>
        <p:nvSpPr>
          <p:cNvPr id="7" name="TextBox 6"/>
          <p:cNvSpPr txBox="1"/>
          <p:nvPr/>
        </p:nvSpPr>
        <p:spPr>
          <a:xfrm>
            <a:off x="218485" y="1282399"/>
            <a:ext cx="8589251" cy="6001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Weekly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4 new sounds a week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1 day a week for revision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latin typeface="Arial"/>
                <a:cs typeface="Arial"/>
              </a:rPr>
              <a:t>You will get a list of the</a:t>
            </a:r>
          </a:p>
          <a:p>
            <a:r>
              <a:rPr lang="en-US" sz="2400" dirty="0">
                <a:latin typeface="Arial"/>
                <a:cs typeface="Arial"/>
              </a:rPr>
              <a:t>	sounds that we are learning</a:t>
            </a:r>
          </a:p>
          <a:p>
            <a:r>
              <a:rPr lang="en-US" sz="2400" dirty="0">
                <a:latin typeface="Arial"/>
                <a:cs typeface="Arial"/>
              </a:rPr>
              <a:t>	to have at home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Progression Map</a:t>
            </a:r>
          </a:p>
          <a:p>
            <a:pPr marL="457200" indent="-457200"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An overview is available on the Little Wandle website</a:t>
            </a:r>
          </a:p>
          <a:p>
            <a:r>
              <a:rPr lang="en-US" sz="2400" dirty="0">
                <a:solidFill>
                  <a:srgbClr val="000000"/>
                </a:solidFill>
                <a:latin typeface="Arial"/>
                <a:cs typeface="Arial"/>
              </a:rPr>
              <a:t>Example: </a:t>
            </a: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  <p:pic>
        <p:nvPicPr>
          <p:cNvPr id="2" name="Picture 1" descr="Screenshot 2022-10-15 at 17.59.1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34" y="5397119"/>
            <a:ext cx="7123001" cy="1185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5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6715" y="192775"/>
            <a:ext cx="5352919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Reading and Spelling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1F0471-4A55-3846-B0BD-83140E2B4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28" y="1971739"/>
            <a:ext cx="2069198" cy="2960670"/>
          </a:xfrm>
          <a:prstGeom prst="rect">
            <a:avLst/>
          </a:prstGeom>
          <a:effectLst>
            <a:glow rad="127000">
              <a:schemeClr val="tx1">
                <a:alpha val="8000"/>
              </a:schemeClr>
            </a:glo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06C001C-814A-1848-A7E5-352D2F68FD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3175" y="1971739"/>
            <a:ext cx="2077376" cy="2993385"/>
          </a:xfrm>
          <a:prstGeom prst="rect">
            <a:avLst/>
          </a:prstGeom>
          <a:effectLst>
            <a:glow rad="127000">
              <a:schemeClr val="tx1">
                <a:alpha val="8000"/>
              </a:schemeClr>
            </a:glow>
          </a:effectLst>
        </p:spPr>
      </p:pic>
      <p:sp>
        <p:nvSpPr>
          <p:cNvPr id="2" name="TextBox 1"/>
          <p:cNvSpPr txBox="1"/>
          <p:nvPr/>
        </p:nvSpPr>
        <p:spPr>
          <a:xfrm>
            <a:off x="5230020" y="2212039"/>
            <a:ext cx="34138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/>
                <a:cs typeface="Arial"/>
              </a:rPr>
              <a:t>This is an example of what the children learn in Year 1.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Children learn that there are graphemes that can have different sounds and sounds that can be made with different letters. </a:t>
            </a:r>
          </a:p>
          <a:p>
            <a:endParaRPr lang="en-US" sz="2000" dirty="0">
              <a:latin typeface="Arial"/>
              <a:cs typeface="Arial"/>
            </a:endParaRPr>
          </a:p>
        </p:txBody>
      </p:sp>
      <p:pic>
        <p:nvPicPr>
          <p:cNvPr id="8" name="Picture 7" descr="cropped-letters-sounds-revised-logo-150x150-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34" y="122891"/>
            <a:ext cx="1426781" cy="14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48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20" y="220084"/>
            <a:ext cx="5817202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Parent and Carer Task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8485" y="1577654"/>
            <a:ext cx="828883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rgbClr val="3366FF"/>
                </a:solidFill>
                <a:latin typeface="Arial"/>
                <a:cs typeface="Arial"/>
              </a:rPr>
              <a:t>Can you think of all the different ways to write the phoneme </a:t>
            </a:r>
            <a:r>
              <a:rPr lang="en-US" sz="3600" b="1" i="1" dirty="0" err="1">
                <a:solidFill>
                  <a:srgbClr val="3366FF"/>
                </a:solidFill>
                <a:latin typeface="Arial"/>
                <a:cs typeface="Arial"/>
              </a:rPr>
              <a:t>sh</a:t>
            </a:r>
            <a:r>
              <a:rPr lang="en-US" sz="2400" i="1" dirty="0">
                <a:solidFill>
                  <a:srgbClr val="3366FF"/>
                </a:solidFill>
                <a:latin typeface="Arial"/>
                <a:cs typeface="Arial"/>
              </a:rPr>
              <a:t>?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4933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20" y="220084"/>
            <a:ext cx="5817202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Parent and Carer Task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8485" y="1577654"/>
            <a:ext cx="828883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>
                <a:solidFill>
                  <a:srgbClr val="3366FF"/>
                </a:solidFill>
                <a:latin typeface="Arial"/>
                <a:cs typeface="Arial"/>
              </a:rPr>
              <a:t>Can you think of all the different ways to write the phoneme </a:t>
            </a:r>
            <a:r>
              <a:rPr lang="en-US" sz="3600" b="1" i="1" dirty="0" err="1">
                <a:solidFill>
                  <a:srgbClr val="3366FF"/>
                </a:solidFill>
                <a:latin typeface="Arial"/>
                <a:cs typeface="Arial"/>
              </a:rPr>
              <a:t>sh</a:t>
            </a:r>
            <a:r>
              <a:rPr lang="en-US" sz="2400" i="1" dirty="0">
                <a:solidFill>
                  <a:srgbClr val="3366FF"/>
                </a:solidFill>
                <a:latin typeface="Arial"/>
                <a:cs typeface="Arial"/>
              </a:rPr>
              <a:t>?</a:t>
            </a:r>
          </a:p>
          <a:p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Answers</a:t>
            </a: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  <p:pic>
        <p:nvPicPr>
          <p:cNvPr id="2" name="Picture 1" descr="Screenshot 2022-10-15 at 18.06.1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62" y="3048135"/>
            <a:ext cx="82677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2897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1755" y="122891"/>
            <a:ext cx="5817202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Spelling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0353" y="2517916"/>
            <a:ext cx="828883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/>
                <a:cs typeface="Arial"/>
              </a:rPr>
              <a:t>Say the word aloud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/>
                <a:cs typeface="Arial"/>
              </a:rPr>
              <a:t>Segment the sounds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/>
                <a:cs typeface="Arial"/>
              </a:rPr>
              <a:t>Count the sounds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200" dirty="0">
                <a:solidFill>
                  <a:schemeClr val="tx1"/>
                </a:solidFill>
                <a:latin typeface="Arial"/>
                <a:cs typeface="Arial"/>
              </a:rPr>
              <a:t>Write them down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725644" y="762753"/>
            <a:ext cx="2362387" cy="1720474"/>
            <a:chOff x="518905" y="3741348"/>
            <a:chExt cx="3031500" cy="2048183"/>
          </a:xfrm>
        </p:grpSpPr>
        <p:sp>
          <p:nvSpPr>
            <p:cNvPr id="2" name="Oval Callout 1"/>
            <p:cNvSpPr/>
            <p:nvPr/>
          </p:nvSpPr>
          <p:spPr>
            <a:xfrm>
              <a:off x="518905" y="3741348"/>
              <a:ext cx="3031500" cy="2048183"/>
            </a:xfrm>
            <a:prstGeom prst="wedgeEllipseCallou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024155" y="4232912"/>
              <a:ext cx="2184865" cy="1099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dirty="0">
                  <a:latin typeface="Arial"/>
                  <a:cs typeface="Arial"/>
                </a:rPr>
                <a:t>shop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223349" y="4501751"/>
            <a:ext cx="2362387" cy="2167241"/>
            <a:chOff x="518905" y="3741348"/>
            <a:chExt cx="3031500" cy="2580048"/>
          </a:xfrm>
        </p:grpSpPr>
        <p:sp>
          <p:nvSpPr>
            <p:cNvPr id="9" name="Oval Callout 8"/>
            <p:cNvSpPr/>
            <p:nvPr/>
          </p:nvSpPr>
          <p:spPr>
            <a:xfrm>
              <a:off x="518905" y="3741348"/>
              <a:ext cx="3031500" cy="2048183"/>
            </a:xfrm>
            <a:prstGeom prst="wedgeEllipseCallou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64726" y="4232912"/>
              <a:ext cx="2885679" cy="20884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dirty="0" err="1">
                  <a:latin typeface="Arial"/>
                  <a:cs typeface="Arial"/>
                </a:rPr>
                <a:t>sh</a:t>
              </a:r>
              <a:r>
                <a:rPr lang="en-US" sz="5400" dirty="0">
                  <a:latin typeface="Arial"/>
                  <a:cs typeface="Arial"/>
                </a:rPr>
                <a:t>/o/p</a:t>
              </a:r>
            </a:p>
            <a:p>
              <a:r>
                <a:rPr lang="en-US" sz="5400" dirty="0">
                  <a:latin typeface="Arial"/>
                  <a:cs typeface="Arial"/>
                </a:rPr>
                <a:t>  1 2 3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126796" y="2403797"/>
            <a:ext cx="2362387" cy="1720474"/>
            <a:chOff x="518905" y="3741348"/>
            <a:chExt cx="3031500" cy="2048183"/>
          </a:xfrm>
        </p:grpSpPr>
        <p:sp>
          <p:nvSpPr>
            <p:cNvPr id="12" name="Oval Callout 11"/>
            <p:cNvSpPr/>
            <p:nvPr/>
          </p:nvSpPr>
          <p:spPr>
            <a:xfrm>
              <a:off x="518905" y="3741348"/>
              <a:ext cx="3031500" cy="2048183"/>
            </a:xfrm>
            <a:prstGeom prst="wedgeEllipseCallou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64726" y="4232912"/>
              <a:ext cx="2885679" cy="1099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400" dirty="0" err="1">
                  <a:latin typeface="Arial"/>
                  <a:cs typeface="Arial"/>
                </a:rPr>
                <a:t>sh</a:t>
              </a:r>
              <a:r>
                <a:rPr lang="en-US" sz="5400" dirty="0">
                  <a:latin typeface="Arial"/>
                  <a:cs typeface="Arial"/>
                </a:rPr>
                <a:t>/o/p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023023" y="5451742"/>
            <a:ext cx="1702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latin typeface="Arial"/>
                <a:cs typeface="Arial"/>
              </a:rPr>
              <a:t>shop</a:t>
            </a:r>
          </a:p>
        </p:txBody>
      </p:sp>
      <p:pic>
        <p:nvPicPr>
          <p:cNvPr id="15" name="Picture 14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34764" y="1783615"/>
            <a:ext cx="33908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How we teach children to write...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96445" y="1275019"/>
            <a:ext cx="329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0328" y="2113895"/>
            <a:ext cx="329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72385" y="4395353"/>
            <a:ext cx="329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61546" y="5494549"/>
            <a:ext cx="329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663989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8101" y="220084"/>
            <a:ext cx="4369730" cy="1152128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How we teach reading in books?</a:t>
            </a:r>
          </a:p>
        </p:txBody>
      </p:sp>
      <p:pic>
        <p:nvPicPr>
          <p:cNvPr id="7" name="Picture 6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4764" y="1995908"/>
            <a:ext cx="850028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3366FF"/>
                </a:solidFill>
                <a:latin typeface="Arial"/>
                <a:cs typeface="Arial"/>
              </a:rPr>
              <a:t>Reading practice sessions are: 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T</a:t>
            </a:r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imetabled three times a week </a:t>
            </a:r>
          </a:p>
          <a:p>
            <a:pPr marL="1371600" lvl="2" indent="-457200">
              <a:buFont typeface="Wingdings" charset="2"/>
              <a:buChar char="Ø"/>
            </a:pPr>
            <a:r>
              <a:rPr lang="en-GB" sz="2800" dirty="0">
                <a:latin typeface="Arial"/>
                <a:cs typeface="Arial"/>
              </a:rPr>
              <a:t>First session on decoding (sounding out words)</a:t>
            </a:r>
          </a:p>
          <a:p>
            <a:pPr marL="1371600" lvl="2" indent="-457200">
              <a:buFont typeface="Wingdings" charset="2"/>
              <a:buChar char="Ø"/>
            </a:pPr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Second session on prosody (reading with expression)</a:t>
            </a:r>
          </a:p>
          <a:p>
            <a:pPr marL="1371600" lvl="2" indent="-457200">
              <a:buFont typeface="Wingdings" charset="2"/>
              <a:buChar char="Ø"/>
            </a:pPr>
            <a:r>
              <a:rPr lang="en-GB" sz="2800" dirty="0">
                <a:latin typeface="Arial"/>
                <a:cs typeface="Arial"/>
              </a:rPr>
              <a:t>Third session on comprehension</a:t>
            </a:r>
            <a:endParaRPr lang="en-GB" sz="28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T</a:t>
            </a:r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aught by a trained teacher/teaching assistant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T</a:t>
            </a:r>
            <a:r>
              <a:rPr lang="en-GB" sz="2800" dirty="0">
                <a:solidFill>
                  <a:schemeClr val="tx1"/>
                </a:solidFill>
                <a:latin typeface="Arial"/>
                <a:cs typeface="Arial"/>
              </a:rPr>
              <a:t>aught in small groups, 3 days in a row</a:t>
            </a:r>
          </a:p>
          <a:p>
            <a:pPr marL="457200" indent="-457200">
              <a:buFont typeface="Arial"/>
              <a:buChar char="•"/>
            </a:pPr>
            <a:r>
              <a:rPr lang="en-GB" sz="2800" dirty="0">
                <a:latin typeface="Arial"/>
                <a:cs typeface="Arial"/>
              </a:rPr>
              <a:t>A chance to develop fluency</a:t>
            </a:r>
            <a:endParaRPr lang="en-US" sz="2800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8688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2932" y="220084"/>
            <a:ext cx="5817202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8485" y="1577654"/>
            <a:ext cx="828883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  <p:pic>
        <p:nvPicPr>
          <p:cNvPr id="7" name="Picture 6" descr="A picture containing table&#10;&#10;Description automatically generated">
            <a:extLst>
              <a:ext uri="{FF2B5EF4-FFF2-40B4-BE49-F238E27FC236}">
                <a16:creationId xmlns:a16="http://schemas.microsoft.com/office/drawing/2014/main" id="{ACEDA292-F7DD-6A4A-B156-4DBE2EFF8E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069" y="2659698"/>
            <a:ext cx="3508168" cy="3079102"/>
          </a:xfrm>
          <a:prstGeom prst="roundRect">
            <a:avLst>
              <a:gd name="adj" fmla="val 3343"/>
            </a:avLst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sp>
        <p:nvSpPr>
          <p:cNvPr id="8" name="Title 3">
            <a:extLst>
              <a:ext uri="{FF2B5EF4-FFF2-40B4-BE49-F238E27FC236}">
                <a16:creationId xmlns:a16="http://schemas.microsoft.com/office/drawing/2014/main" id="{8481A8C2-E3D2-5A46-8FC1-D043DCBCF8E8}"/>
              </a:ext>
            </a:extLst>
          </p:cNvPr>
          <p:cNvSpPr txBox="1">
            <a:spLocks/>
          </p:cNvSpPr>
          <p:nvPr/>
        </p:nvSpPr>
        <p:spPr>
          <a:xfrm>
            <a:off x="247068" y="1235736"/>
            <a:ext cx="8064896" cy="11060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2400" dirty="0">
              <a:solidFill>
                <a:srgbClr val="3366FF"/>
              </a:solidFill>
              <a:latin typeface="Arial"/>
              <a:cs typeface="Arial"/>
            </a:endParaRPr>
          </a:p>
          <a:p>
            <a:pPr algn="l"/>
            <a:r>
              <a:rPr lang="en-US" sz="2400" dirty="0">
                <a:solidFill>
                  <a:srgbClr val="3366FF"/>
                </a:solidFill>
                <a:latin typeface="Arial"/>
                <a:cs typeface="Arial"/>
              </a:rPr>
              <a:t>We use assessment every 6 weeks to match your child to the right level of book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9C6E763-81F8-0149-844B-F8C29823E5E5}"/>
              </a:ext>
            </a:extLst>
          </p:cNvPr>
          <p:cNvCxnSpPr/>
          <p:nvPr/>
        </p:nvCxnSpPr>
        <p:spPr>
          <a:xfrm>
            <a:off x="3870020" y="4064263"/>
            <a:ext cx="936104" cy="0"/>
          </a:xfrm>
          <a:prstGeom prst="straightConnector1">
            <a:avLst/>
          </a:prstGeom>
          <a:ln w="47625">
            <a:tailEnd type="arrow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2F30DC56-E8C1-D645-98C1-6E00FC34C6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6501" y="2341756"/>
            <a:ext cx="2252327" cy="2126196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CEA57A-E6D7-224E-8818-48078F7E71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7077" y="2948233"/>
            <a:ext cx="2252326" cy="2135205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9B803DF-37BD-0746-AD9F-AB2ECF12F5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5347" y="3462886"/>
            <a:ext cx="2252326" cy="2135205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9000"/>
              </a:schemeClr>
            </a:glow>
          </a:effectLst>
        </p:spPr>
      </p:pic>
      <p:pic>
        <p:nvPicPr>
          <p:cNvPr id="13" name="Picture 12" descr="cropped-letters-sounds-revised-logo-150x150-1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9191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0791" y="208041"/>
            <a:ext cx="5817202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Reading a book </a:t>
            </a:r>
          </a:p>
        </p:txBody>
      </p:sp>
      <p:pic>
        <p:nvPicPr>
          <p:cNvPr id="7" name="Picture 6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sp>
        <p:nvSpPr>
          <p:cNvPr id="8" name="Text Placeholder 1">
            <a:extLst>
              <a:ext uri="{FF2B5EF4-FFF2-40B4-BE49-F238E27FC236}">
                <a16:creationId xmlns:a16="http://schemas.microsoft.com/office/drawing/2014/main" id="{7C31C409-33E5-0C4B-8076-B55700B80BF1}"/>
              </a:ext>
            </a:extLst>
          </p:cNvPr>
          <p:cNvSpPr txBox="1">
            <a:spLocks/>
          </p:cNvSpPr>
          <p:nvPr/>
        </p:nvSpPr>
        <p:spPr>
          <a:xfrm>
            <a:off x="219923" y="1916832"/>
            <a:ext cx="4900853" cy="43924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>
                <a:solidFill>
                  <a:srgbClr val="3366FF"/>
                </a:solidFill>
                <a:latin typeface="Arial"/>
                <a:cs typeface="Arial"/>
              </a:rPr>
              <a:t>If the book is at the right level your child should: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Know all the sounds and tricky words in their phonics book well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Read many of the words by silent blending (in their head) – their reading will be automatic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cs typeface="Arial"/>
              </a:rPr>
              <a:t>Only need to stop and sound out about 5% of the words by the time they bring the book home – but they should be able to do this on their own</a:t>
            </a: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2751" y="2902365"/>
            <a:ext cx="3492500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6086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7456" y="0"/>
            <a:ext cx="5817202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Reading at home</a:t>
            </a:r>
          </a:p>
        </p:txBody>
      </p:sp>
      <p:pic>
        <p:nvPicPr>
          <p:cNvPr id="7" name="Picture 6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29D9F07-F2DA-894B-8DF2-76A12817AC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235" y="1847004"/>
            <a:ext cx="1564622" cy="1483262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0D0AA75-D178-2746-8F53-7C171FD3BB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6153" y="1643552"/>
            <a:ext cx="1521951" cy="1890165"/>
          </a:xfrm>
          <a:prstGeom prst="rect">
            <a:avLst/>
          </a:prstGeom>
          <a:effectLst>
            <a:glow rad="127000">
              <a:schemeClr val="tx1">
                <a:lumMod val="95000"/>
                <a:lumOff val="5000"/>
                <a:alpha val="6000"/>
              </a:schemeClr>
            </a:glo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4C7683-39CB-9745-BD8A-F786475764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20786" y="1069650"/>
            <a:ext cx="4168917" cy="27530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2B8F0E-C77E-A945-9CD7-8CD7211A9C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3289" y="3124124"/>
            <a:ext cx="707328" cy="7073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0E41A3-E515-0E45-9C26-69C32364A8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98953" y="2588635"/>
            <a:ext cx="1242817" cy="1242817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C399E4BB-5C61-4B4C-A3A5-D722BF994851}"/>
              </a:ext>
            </a:extLst>
          </p:cNvPr>
          <p:cNvGrpSpPr/>
          <p:nvPr/>
        </p:nvGrpSpPr>
        <p:grpSpPr>
          <a:xfrm>
            <a:off x="3997412" y="2433924"/>
            <a:ext cx="501541" cy="578279"/>
            <a:chOff x="4871864" y="3573016"/>
            <a:chExt cx="720080" cy="72008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2FFDC9F-CC4E-8844-8B62-E2112841D1D0}"/>
                </a:ext>
              </a:extLst>
            </p:cNvPr>
            <p:cNvSpPr/>
            <p:nvPr/>
          </p:nvSpPr>
          <p:spPr>
            <a:xfrm>
              <a:off x="5159896" y="3573016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B20A4BF-327F-E947-866B-30FAEA6A0D8A}"/>
                </a:ext>
              </a:extLst>
            </p:cNvPr>
            <p:cNvSpPr/>
            <p:nvPr/>
          </p:nvSpPr>
          <p:spPr>
            <a:xfrm rot="16200000">
              <a:off x="5159896" y="3569865"/>
              <a:ext cx="144016" cy="72008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Rectangle 2"/>
          <p:cNvSpPr/>
          <p:nvPr/>
        </p:nvSpPr>
        <p:spPr>
          <a:xfrm>
            <a:off x="257856" y="4435646"/>
            <a:ext cx="8603921" cy="193899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2000">
                <a:latin typeface="Arial"/>
                <a:cs typeface="Arial"/>
              </a:rPr>
              <a:t>Children will bring home a ‘learning to read’ book</a:t>
            </a:r>
            <a:r>
              <a:rPr lang="en-US" sz="2000" dirty="0">
                <a:latin typeface="Arial"/>
                <a:cs typeface="Arial"/>
              </a:rPr>
              <a:t> and a book for sharing with you. They will read the ‘learning to read’ book and you (adult) will read the sharing book. </a:t>
            </a:r>
          </a:p>
          <a:p>
            <a:endParaRPr lang="en-US" sz="2000" dirty="0">
              <a:latin typeface="Arial"/>
              <a:cs typeface="Arial"/>
            </a:endParaRPr>
          </a:p>
          <a:p>
            <a:r>
              <a:rPr lang="en-US" sz="2000" dirty="0">
                <a:latin typeface="Arial"/>
                <a:cs typeface="Arial"/>
              </a:rPr>
              <a:t>Please read with your child as often as you can – at least once a day if possible. Make sure to celebrate their success!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4765" y="3330266"/>
            <a:ext cx="26971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/>
                <a:cs typeface="Arial"/>
              </a:rPr>
              <a:t>YOU MUST RETURN THIS BOOK ON THE MONDAY</a:t>
            </a:r>
          </a:p>
        </p:txBody>
      </p:sp>
    </p:spTree>
    <p:extLst>
      <p:ext uri="{BB962C8B-B14F-4D97-AF65-F5344CB8AC3E}">
        <p14:creationId xmlns:p14="http://schemas.microsoft.com/office/powerpoint/2010/main" val="150347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0791" y="208041"/>
            <a:ext cx="4642836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Shared book</a:t>
            </a:r>
          </a:p>
        </p:txBody>
      </p:sp>
      <p:pic>
        <p:nvPicPr>
          <p:cNvPr id="7" name="Picture 6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82F6C5C2-432E-8248-84DB-431199FAEAE8}"/>
              </a:ext>
            </a:extLst>
          </p:cNvPr>
          <p:cNvSpPr txBox="1">
            <a:spLocks/>
          </p:cNvSpPr>
          <p:nvPr/>
        </p:nvSpPr>
        <p:spPr>
          <a:xfrm>
            <a:off x="0" y="3522875"/>
            <a:ext cx="5666993" cy="27864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spcBef>
                <a:spcPts val="600"/>
              </a:spcBef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Talk with your child as much as you can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: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Introduce new and exciting language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Encourage your child to use new vocabulary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Make up sentences together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Find different words to use</a:t>
            </a:r>
          </a:p>
          <a:p>
            <a:pPr lvl="1">
              <a:spcBef>
                <a:spcPts val="600"/>
              </a:spcBef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Describe things you see</a:t>
            </a:r>
          </a:p>
        </p:txBody>
      </p:sp>
      <p:pic>
        <p:nvPicPr>
          <p:cNvPr id="3" name="Picture 2" descr="images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02" r="9235"/>
          <a:stretch/>
        </p:blipFill>
        <p:spPr>
          <a:xfrm>
            <a:off x="5557748" y="3938820"/>
            <a:ext cx="3195365" cy="2070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9376" y="1952601"/>
            <a:ext cx="8301049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Arial"/>
                <a:cs typeface="Arial"/>
              </a:rPr>
              <a:t>The shared book is for YOU to read.</a:t>
            </a:r>
          </a:p>
          <a:p>
            <a:pPr>
              <a:spcBef>
                <a:spcPts val="600"/>
              </a:spcBef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Make sure you are all ready to read/listen to a story </a:t>
            </a:r>
            <a:r>
              <a:rPr lang="mr-IN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–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relaxed</a:t>
            </a:r>
          </a:p>
          <a:p>
            <a:pPr>
              <a:spcBef>
                <a:spcPts val="600"/>
              </a:spcBef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Make the story sound as exciting as you can by changing your voice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5009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s.png"/>
          <p:cNvPicPr>
            <a:picLocks noChangeAspect="1"/>
          </p:cNvPicPr>
          <p:nvPr/>
        </p:nvPicPr>
        <p:blipFill>
          <a:blip r:embed="rId2">
            <a:alphaModFix amt="2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627" y="122891"/>
            <a:ext cx="2466507" cy="904386"/>
          </a:xfrm>
          <a:prstGeom prst="rect">
            <a:avLst/>
          </a:prstGeom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0791" y="208041"/>
            <a:ext cx="4642836" cy="1152128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solidFill>
                  <a:srgbClr val="3366FF"/>
                </a:solidFill>
                <a:latin typeface="Arial"/>
                <a:cs typeface="Arial"/>
              </a:rPr>
              <a:t>Any questions?</a:t>
            </a:r>
          </a:p>
        </p:txBody>
      </p:sp>
      <p:pic>
        <p:nvPicPr>
          <p:cNvPr id="7" name="Picture 6" descr="cropped-letters-sounds-revised-logo-150x150-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65" y="122891"/>
            <a:ext cx="1426781" cy="14267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34766" y="1710029"/>
            <a:ext cx="8445660" cy="526297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Arial"/>
                <a:cs typeface="Arial"/>
              </a:rPr>
              <a:t>Please use the Little </a:t>
            </a:r>
            <a:r>
              <a:rPr lang="en-GB" sz="2400" err="1">
                <a:solidFill>
                  <a:srgbClr val="000000"/>
                </a:solidFill>
                <a:latin typeface="Arial"/>
                <a:cs typeface="Arial"/>
              </a:rPr>
              <a:t>Wandle</a:t>
            </a:r>
            <a:r>
              <a:rPr lang="en-GB" sz="2400" dirty="0">
                <a:solidFill>
                  <a:srgbClr val="000000"/>
                </a:solidFill>
                <a:latin typeface="Arial"/>
                <a:cs typeface="Arial"/>
              </a:rPr>
              <a:t> website, it has lots of useful resources for parents and carers.</a:t>
            </a: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rgbClr val="000000"/>
                </a:solidFill>
                <a:latin typeface="Arial"/>
                <a:cs typeface="Arial"/>
                <a:hlinkClick r:id="rId4"/>
              </a:rPr>
              <a:t>https://www.littlewandlelettersandsounds.org.uk/resources/for-parents/</a:t>
            </a: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If you have any questions please speak to the staff in your class first either in person or send an email to 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info@kilmorie.lewisham.sch.uk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 adding FAO of your class teacher.</a:t>
            </a:r>
          </a:p>
          <a:p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We will be compiling a list of FAQs and will add these to our school website shortly.</a:t>
            </a: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1472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5d76527-d636-47e2-bfbb-5dc72213ecd4" xsi:nil="true"/>
    <lcf76f155ced4ddcb4097134ff3c332f xmlns="6fd4d7b7-6ce0-4d29-9341-e217fd75bd30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350F85849E72A4284368CC7C718090B" ma:contentTypeVersion="16" ma:contentTypeDescription="Create a new document." ma:contentTypeScope="" ma:versionID="e14b1e5284410e4174d1560008336b6a">
  <xsd:schema xmlns:xsd="http://www.w3.org/2001/XMLSchema" xmlns:xs="http://www.w3.org/2001/XMLSchema" xmlns:p="http://schemas.microsoft.com/office/2006/metadata/properties" xmlns:ns2="6fd4d7b7-6ce0-4d29-9341-e217fd75bd30" xmlns:ns3="55d76527-d636-47e2-bfbb-5dc72213ecd4" targetNamespace="http://schemas.microsoft.com/office/2006/metadata/properties" ma:root="true" ma:fieldsID="c945da299f24998214e5b04d916be2fd" ns2:_="" ns3:_="">
    <xsd:import namespace="6fd4d7b7-6ce0-4d29-9341-e217fd75bd30"/>
    <xsd:import namespace="55d76527-d636-47e2-bfbb-5dc72213ecd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4d7b7-6ce0-4d29-9341-e217fd75bd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c9d0f392-a795-42cd-9526-d5abff55ac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d76527-d636-47e2-bfbb-5dc72213ecd4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7774f4d9-9693-4992-b65e-7374cd4a4417}" ma:internalName="TaxCatchAll" ma:showField="CatchAllData" ma:web="55d76527-d636-47e2-bfbb-5dc72213ecd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822D530-6EB7-4B21-BB26-F3B557BFE9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B9D207-7178-4F6A-B694-C2F8A8B3118D}">
  <ds:schemaRefs>
    <ds:schemaRef ds:uri="http://schemas.microsoft.com/office/2006/metadata/properties"/>
    <ds:schemaRef ds:uri="http://schemas.microsoft.com/office/infopath/2007/PartnerControls"/>
    <ds:schemaRef ds:uri="55d76527-d636-47e2-bfbb-5dc72213ecd4"/>
    <ds:schemaRef ds:uri="6fd4d7b7-6ce0-4d29-9341-e217fd75bd30"/>
  </ds:schemaRefs>
</ds:datastoreItem>
</file>

<file path=customXml/itemProps3.xml><?xml version="1.0" encoding="utf-8"?>
<ds:datastoreItem xmlns:ds="http://schemas.openxmlformats.org/officeDocument/2006/customXml" ds:itemID="{B403F414-CCC5-4055-8C39-CCF7353A30E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4d7b7-6ce0-4d29-9341-e217fd75bd30"/>
    <ds:schemaRef ds:uri="55d76527-d636-47e2-bfbb-5dc72213ecd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2819</TotalTime>
  <Words>823</Words>
  <Application>Microsoft Office PowerPoint</Application>
  <PresentationFormat>On-screen Show (4:3)</PresentationFormat>
  <Paragraphs>170</Paragraphs>
  <Slides>18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PowerPoint Presentation</vt:lpstr>
      <vt:lpstr>Little Wandle Letters and Sounds Revised</vt:lpstr>
      <vt:lpstr>Phonics</vt:lpstr>
      <vt:lpstr>What parents and carers need to know about phonics</vt:lpstr>
      <vt:lpstr>Parent and Carer Task</vt:lpstr>
      <vt:lpstr>Parent and Carer Task Answers</vt:lpstr>
      <vt:lpstr>PowerPoint Presentation</vt:lpstr>
      <vt:lpstr>Teaching Order</vt:lpstr>
      <vt:lpstr>Reading and Spelling</vt:lpstr>
      <vt:lpstr>Parent and Carer Task</vt:lpstr>
      <vt:lpstr>Parent and Carer Task</vt:lpstr>
      <vt:lpstr>Spelling</vt:lpstr>
      <vt:lpstr>How we teach reading in books?</vt:lpstr>
      <vt:lpstr>Reading</vt:lpstr>
      <vt:lpstr>Reading a book </vt:lpstr>
      <vt:lpstr>Reading at home</vt:lpstr>
      <vt:lpstr>Shared book</vt:lpstr>
      <vt:lpstr>Any questions?</vt:lpstr>
    </vt:vector>
  </TitlesOfParts>
  <Company>Kilmorie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</dc:creator>
  <cp:lastModifiedBy>Ashleigh</cp:lastModifiedBy>
  <cp:revision>46</cp:revision>
  <dcterms:created xsi:type="dcterms:W3CDTF">2022-10-15T15:22:16Z</dcterms:created>
  <dcterms:modified xsi:type="dcterms:W3CDTF">2026-04-24T16:32:31Z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0x0101007350F85849E72A4284368CC7C718090B</vt:lpwstr>
  </property>
  <property fmtid="{D5CDD505-2E9C-101B-9397-08002B2CF9AE}" pid="3" name="MediaServiceImageTags">
    <vt:lpwstr/>
  </property>
</Properties>
</file>